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CFDE-5E48-4F71-B512-6035D4ECB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0E9A6B-C4A5-4DAB-8E33-D37C1A919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942E0-7D8A-40B3-B5F6-22DFCA694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2C18E-DCAF-4BB8-B9DB-88237677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8735F-7AFA-45EE-BAA0-BB40E6DBD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07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357A3-7507-42C6-A9E9-BFADF06A1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D78978-4F3F-4970-BA69-EE59FC988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B31FA-9CA3-4C5B-8D82-C2A1E4C8A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161EA-2D5A-4246-A9E6-0E291E17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48B5F-8408-4229-8727-5702762F3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7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B48836-96B8-4F2E-BE95-3AFF8BCA0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66B8D-43C7-47B1-934B-196FA8F0B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F1471-1699-40F2-B0D5-F36282034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85DD5-591C-421B-944B-E788CE39B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75E3C-09E9-4A1F-AD87-2841E49DA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0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BF92-20CC-4665-8B8E-A0B280FBE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76362-EADB-4AAC-8EF1-04AE00ABE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C94EB-3339-48B2-86AE-1BA6D6B3C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A35C3-96CC-4B92-B64D-60020D120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7946C-3675-47A2-B729-6C9F760B5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10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DD949-20BC-4ED9-9A89-3EB23EE65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CE9C5-DABC-4679-BEF1-B421E020A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6F83E-13F5-4179-B6F7-177D4FE28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5B080-05AA-4AD4-8173-F354AEB8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BB356-4E30-4351-A91A-9CBE6034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7CD30-4B28-48CF-9DC1-833B1D75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D5A5C-0852-4BE0-AE0A-EA787025B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F9234-4B84-4BCC-A492-F13B5951E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C19F4-C875-4F13-9B7F-AAC9A194E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D545A-54E5-473C-A258-3CC7BD770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90A7D-E07E-493D-B833-E06B226F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0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A7E20-D5E0-4D5C-A4FC-E2D53684B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D2E1A-D355-46DE-8693-E13451366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CFCEC-3FD9-4EAD-9F37-5CFECA08E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A693FF-71D1-4137-BC4B-3AD503778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999DF7-F654-4367-8A82-1505B4FACB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1BFED9-EAA2-40C6-B1F8-5F0051E3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BBCCD2-17CA-4A05-B597-037B3AD2A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E91470-5F29-4072-A6B9-610E61BF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33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B4B3-CB24-4BA6-BD18-7309B864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35A9D8-7DF2-453B-A58D-4991BB89F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4EDA0-BB79-4A14-B19A-47C1B736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48A28-174B-4622-9EF6-5BB531E8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15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C3657-DAB1-45AE-B26F-7CA7DA88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1EC1F-338A-4540-ACF0-EB7E3BB9A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0BE5B-7DD9-40B0-9953-F294AFBA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49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67077-3A08-440E-9005-8321CC17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BCCE2-F963-4192-8B3F-A50A36BD6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32E45-9A21-486C-A4EF-BD784785C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5B666-35DF-4ABC-9453-78F89582F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1FF71-78EE-4F7F-ABA2-F8CAED366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AF540-2A04-4A59-B03F-AEC91B5EA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30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E8A7C-7B04-486B-A497-DEE9880AD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0EAE62-1FE7-4D66-A6DD-C13FC91D1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8CF4CF-98CF-4BB1-906B-295222D39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403EE-A2F0-44ED-8D1D-8747DF0D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9BA43-882D-42C5-AB97-A9C887313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2F443-0DF9-4EC1-A6DD-4E39C836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5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8C4FE5-1A99-4CF2-A3BD-07F967807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1D32E-000B-4279-A3A8-9BAE349D1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274F8-6E1C-4054-B0FB-ED275DB90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C7B12-A78E-4BA8-B43C-C3ED3C809029}" type="datetimeFigureOut">
              <a:rPr lang="en-US" smtClean="0"/>
              <a:t>9/9/2018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F058-EEB1-477D-9B28-57F551332B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74A3B-F9E1-4E74-9463-96851DE22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D2A6A-43E2-4012-8036-02640830E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69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000A35D-41BA-4D90-8EC0-C25C33772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5546" y="2402684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dirty="0"/>
              <a:t>Utility Token Platform Conserving Wyoming Water Resources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3179FD5-04CE-4263-802A-E369D181CE5C}"/>
              </a:ext>
            </a:extLst>
          </p:cNvPr>
          <p:cNvSpPr txBox="1">
            <a:spLocks/>
          </p:cNvSpPr>
          <p:nvPr/>
        </p:nvSpPr>
        <p:spPr>
          <a:xfrm>
            <a:off x="920261" y="4712799"/>
            <a:ext cx="10351477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Barney </a:t>
            </a:r>
            <a:r>
              <a:rPr lang="en-US" sz="4800" dirty="0" err="1"/>
              <a:t>Debnam</a:t>
            </a:r>
            <a:r>
              <a:rPr lang="en-US" sz="4800" dirty="0"/>
              <a:t>, Bryson Kruk, Keenan Olsen, Tom Plunkett, Nick Ward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9BE54F-9A7E-4E67-B357-32BB810CE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376" y="0"/>
            <a:ext cx="4876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465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A357F-2718-4084-B1EB-531E0FA94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1114-495B-45D2-BC4B-4D59FCE71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Wyoming Blockchain Coalition</a:t>
            </a:r>
          </a:p>
          <a:p>
            <a:r>
              <a:rPr lang="en-US" dirty="0" err="1"/>
              <a:t>MakerDAO</a:t>
            </a:r>
            <a:r>
              <a:rPr lang="en-US" dirty="0"/>
              <a:t> DAI</a:t>
            </a:r>
          </a:p>
          <a:p>
            <a:r>
              <a:rPr lang="en-US" dirty="0" err="1"/>
              <a:t>Consensys</a:t>
            </a:r>
            <a:endParaRPr lang="en-US" dirty="0"/>
          </a:p>
          <a:p>
            <a:r>
              <a:rPr lang="en-US" dirty="0"/>
              <a:t>Global Blockchain Summit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26A781-1A54-4335-A109-E0738BF4C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606" y="2628900"/>
            <a:ext cx="6343650" cy="422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02BAE3-026A-4917-95CD-784AEDDED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456" y="0"/>
            <a:ext cx="4876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5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D06C-A999-4083-951A-9764DD4D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5615"/>
            <a:ext cx="6679223" cy="2037373"/>
          </a:xfrm>
        </p:spPr>
        <p:txBody>
          <a:bodyPr/>
          <a:lstStyle/>
          <a:p>
            <a:r>
              <a:rPr lang="en-US" dirty="0"/>
              <a:t>Utility Token Platform for Conserving Water Resources in Wyoming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E88DB-BB65-4D82-AB62-C7AF9732F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33530"/>
            <a:ext cx="10515600" cy="293760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Creating an Utility Token Exchange Platform to enable transactions between those who are willing to pay to conserve and those who are willing to conserve in exchange for payments</a:t>
            </a:r>
          </a:p>
          <a:p>
            <a:r>
              <a:rPr lang="en-US" dirty="0"/>
              <a:t>Minimum Viable Product focuses on Water Conservation</a:t>
            </a:r>
          </a:p>
          <a:p>
            <a:r>
              <a:rPr lang="en-US" dirty="0"/>
              <a:t>Carbon Offsets would be a similar use case</a:t>
            </a:r>
          </a:p>
          <a:p>
            <a:r>
              <a:rPr lang="en-US" dirty="0"/>
              <a:t> Current exchange systems have numerous intermediaries and high transaction costs</a:t>
            </a:r>
          </a:p>
          <a:p>
            <a:r>
              <a:rPr lang="en-US" dirty="0"/>
              <a:t>Greater efficiency can be found with decentralized peer to peer exchanges with low transaction costs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00910-89BF-4344-86DD-DEF59D1CD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154" y="0"/>
            <a:ext cx="4366846" cy="29112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E8FCB2-A00C-4E04-8A63-8B87A57149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746" y="0"/>
            <a:ext cx="4053254" cy="151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05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6921D1-055B-4F9C-927A-D25E360CEE65}"/>
              </a:ext>
            </a:extLst>
          </p:cNvPr>
          <p:cNvSpPr/>
          <p:nvPr/>
        </p:nvSpPr>
        <p:spPr>
          <a:xfrm>
            <a:off x="10148828" y="459623"/>
            <a:ext cx="1266824" cy="12191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WyoFlow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ERC20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Smart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0264D2-281D-4299-9ACD-8AE3EDA5A238}"/>
              </a:ext>
            </a:extLst>
          </p:cNvPr>
          <p:cNvSpPr/>
          <p:nvPr/>
        </p:nvSpPr>
        <p:spPr>
          <a:xfrm>
            <a:off x="10016776" y="2756727"/>
            <a:ext cx="1266824" cy="12191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WyoFlow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ERC721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Smart Contract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7EBC6-8E30-44B6-A8B8-C4CC6D9B4240}"/>
              </a:ext>
            </a:extLst>
          </p:cNvPr>
          <p:cNvSpPr/>
          <p:nvPr/>
        </p:nvSpPr>
        <p:spPr>
          <a:xfrm>
            <a:off x="5850058" y="1730633"/>
            <a:ext cx="2039702" cy="12191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 WebApp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1364B9-0326-4362-8636-D476460F073F}"/>
              </a:ext>
            </a:extLst>
          </p:cNvPr>
          <p:cNvSpPr/>
          <p:nvPr/>
        </p:nvSpPr>
        <p:spPr>
          <a:xfrm>
            <a:off x="9846610" y="5405318"/>
            <a:ext cx="1871259" cy="8178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MakerDAO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DAI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6AEBAF-350C-44BB-B164-4D57D6E30560}"/>
              </a:ext>
            </a:extLst>
          </p:cNvPr>
          <p:cNvSpPr/>
          <p:nvPr/>
        </p:nvSpPr>
        <p:spPr>
          <a:xfrm>
            <a:off x="6129919" y="4166938"/>
            <a:ext cx="1759610" cy="19602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Validator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Recruiter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Verifies field/water not used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151493-F2F3-40B0-9F19-4D5F32B790B9}"/>
              </a:ext>
            </a:extLst>
          </p:cNvPr>
          <p:cNvSpPr/>
          <p:nvPr/>
        </p:nvSpPr>
        <p:spPr>
          <a:xfrm>
            <a:off x="519816" y="4443091"/>
            <a:ext cx="1893428" cy="2024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Conserver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Examples: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Farmer leaving field fallow and not using water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7B2F27-41D1-4798-AC6A-C4333AFA8158}"/>
              </a:ext>
            </a:extLst>
          </p:cNvPr>
          <p:cNvSpPr/>
          <p:nvPr/>
        </p:nvSpPr>
        <p:spPr>
          <a:xfrm>
            <a:off x="792895" y="1862793"/>
            <a:ext cx="1192381" cy="11237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Payor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Examples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76D56C-9E20-46D2-93D9-7F14D1B21948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6869909" y="2949832"/>
            <a:ext cx="139815" cy="1217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EC5A7C9-EA53-47CD-9C66-B831FCE91A82}"/>
              </a:ext>
            </a:extLst>
          </p:cNvPr>
          <p:cNvCxnSpPr>
            <a:cxnSpLocks/>
          </p:cNvCxnSpPr>
          <p:nvPr/>
        </p:nvCxnSpPr>
        <p:spPr>
          <a:xfrm flipV="1">
            <a:off x="7921482" y="840190"/>
            <a:ext cx="2259068" cy="1271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7FDF577-CC1F-4785-AB3D-A0F755B2BFC9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7889760" y="2340233"/>
            <a:ext cx="2127016" cy="1026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FCDED64-A8AD-4C13-88E6-C620BA7D7CD2}"/>
              </a:ext>
            </a:extLst>
          </p:cNvPr>
          <p:cNvCxnSpPr>
            <a:cxnSpLocks/>
          </p:cNvCxnSpPr>
          <p:nvPr/>
        </p:nvCxnSpPr>
        <p:spPr>
          <a:xfrm flipH="1">
            <a:off x="3945528" y="2949832"/>
            <a:ext cx="1904530" cy="2578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DBD9D88-C1CC-47C5-A221-18C9CE288BFD}"/>
              </a:ext>
            </a:extLst>
          </p:cNvPr>
          <p:cNvSpPr txBox="1"/>
          <p:nvPr/>
        </p:nvSpPr>
        <p:spPr>
          <a:xfrm rot="18392249">
            <a:off x="4332340" y="3982877"/>
            <a:ext cx="615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ETH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3ADF4A-F854-4081-9654-87500BAECEAF}"/>
              </a:ext>
            </a:extLst>
          </p:cNvPr>
          <p:cNvSpPr txBox="1"/>
          <p:nvPr/>
        </p:nvSpPr>
        <p:spPr>
          <a:xfrm rot="265447">
            <a:off x="4005427" y="2360571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ERC20 token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6E67F07D-624A-4BC3-9C03-8BF1420CAC0E}"/>
              </a:ext>
            </a:extLst>
          </p:cNvPr>
          <p:cNvSpPr txBox="1"/>
          <p:nvPr/>
        </p:nvSpPr>
        <p:spPr>
          <a:xfrm rot="18502901">
            <a:off x="4325095" y="4215399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ERC721 token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AF9029CF-328B-42F3-85B8-8050D11535AD}"/>
              </a:ext>
            </a:extLst>
          </p:cNvPr>
          <p:cNvSpPr/>
          <p:nvPr/>
        </p:nvSpPr>
        <p:spPr>
          <a:xfrm>
            <a:off x="2187671" y="1883199"/>
            <a:ext cx="1371597" cy="698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MetaMask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Wallet</a:t>
            </a:r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1E6EEF72-4FBB-4CB7-9F6E-BD4BE9DCD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691" y="1072968"/>
            <a:ext cx="825608" cy="755530"/>
          </a:xfrm>
          <a:prstGeom prst="rect">
            <a:avLst/>
          </a:prstGeom>
        </p:spPr>
      </p:pic>
      <p:pic>
        <p:nvPicPr>
          <p:cNvPr id="157" name="Picture 156">
            <a:extLst>
              <a:ext uri="{FF2B5EF4-FFF2-40B4-BE49-F238E27FC236}">
                <a16:creationId xmlns:a16="http://schemas.microsoft.com/office/drawing/2014/main" id="{1BC629EF-D6DB-4900-A3ED-3829D78E0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116" y="4305967"/>
            <a:ext cx="825608" cy="755530"/>
          </a:xfrm>
          <a:prstGeom prst="rect">
            <a:avLst/>
          </a:prstGeom>
        </p:spPr>
      </p:pic>
      <p:sp>
        <p:nvSpPr>
          <p:cNvPr id="159" name="Rectangle 158">
            <a:extLst>
              <a:ext uri="{FF2B5EF4-FFF2-40B4-BE49-F238E27FC236}">
                <a16:creationId xmlns:a16="http://schemas.microsoft.com/office/drawing/2014/main" id="{B88C8303-3217-4645-B491-5F19CBB79F50}"/>
              </a:ext>
            </a:extLst>
          </p:cNvPr>
          <p:cNvSpPr/>
          <p:nvPr/>
        </p:nvSpPr>
        <p:spPr>
          <a:xfrm>
            <a:off x="2542500" y="5147059"/>
            <a:ext cx="1371597" cy="698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MetaMask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Wallet</a:t>
            </a:r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A948B23D-53DC-4D24-A990-08FF92F98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129" y="4636783"/>
            <a:ext cx="1329416" cy="768535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3C031762-FBD9-412B-AC6D-0DF70EC41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585" y="3023226"/>
            <a:ext cx="839622" cy="497056"/>
          </a:xfrm>
          <a:prstGeom prst="rect">
            <a:avLst/>
          </a:prstGeom>
        </p:spPr>
      </p:pic>
      <p:sp>
        <p:nvSpPr>
          <p:cNvPr id="173" name="TextBox 172">
            <a:extLst>
              <a:ext uri="{FF2B5EF4-FFF2-40B4-BE49-F238E27FC236}">
                <a16:creationId xmlns:a16="http://schemas.microsoft.com/office/drawing/2014/main" id="{A3696A6E-8E02-4E58-948E-269A110A0A99}"/>
              </a:ext>
            </a:extLst>
          </p:cNvPr>
          <p:cNvSpPr txBox="1"/>
          <p:nvPr/>
        </p:nvSpPr>
        <p:spPr>
          <a:xfrm rot="585318">
            <a:off x="4699976" y="2012137"/>
            <a:ext cx="57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ETH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2CEA664-0D85-40FD-8A13-A5220B10567C}"/>
              </a:ext>
            </a:extLst>
          </p:cNvPr>
          <p:cNvSpPr txBox="1"/>
          <p:nvPr/>
        </p:nvSpPr>
        <p:spPr>
          <a:xfrm>
            <a:off x="6474582" y="3715216"/>
            <a:ext cx="572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DAA25F-BEA0-4720-8C69-E101B54886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3" y="2036990"/>
            <a:ext cx="706041" cy="7060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A17200-6042-441B-BE07-61207B0BF2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12" y="1158846"/>
            <a:ext cx="961823" cy="63369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CB28C1D-EE75-4E3A-98BA-E9E32D8554AF}"/>
              </a:ext>
            </a:extLst>
          </p:cNvPr>
          <p:cNvSpPr txBox="1"/>
          <p:nvPr/>
        </p:nvSpPr>
        <p:spPr>
          <a:xfrm rot="3026104">
            <a:off x="8696643" y="458898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DAI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8E2995-F8F4-48C7-A98E-2A9FB2E82387}"/>
              </a:ext>
            </a:extLst>
          </p:cNvPr>
          <p:cNvSpPr txBox="1"/>
          <p:nvPr/>
        </p:nvSpPr>
        <p:spPr>
          <a:xfrm rot="2582539">
            <a:off x="8714966" y="4316552"/>
            <a:ext cx="116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ETH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E3D2355-1E40-4793-AAF3-9F51B3DFDA49}"/>
              </a:ext>
            </a:extLst>
          </p:cNvPr>
          <p:cNvCxnSpPr>
            <a:cxnSpLocks/>
          </p:cNvCxnSpPr>
          <p:nvPr/>
        </p:nvCxnSpPr>
        <p:spPr>
          <a:xfrm>
            <a:off x="7889529" y="3022131"/>
            <a:ext cx="1899409" cy="238318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A3B685-C5A1-4C24-B60C-CBF3FD5D65B0}"/>
              </a:ext>
            </a:extLst>
          </p:cNvPr>
          <p:cNvCxnSpPr>
            <a:stCxn id="149" idx="3"/>
          </p:cNvCxnSpPr>
          <p:nvPr/>
        </p:nvCxnSpPr>
        <p:spPr>
          <a:xfrm>
            <a:off x="3559268" y="2232571"/>
            <a:ext cx="2290790" cy="194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632EBE7-E120-4E28-9451-30738DAD5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790" y="81075"/>
            <a:ext cx="3251194" cy="121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53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FC70F-ED5B-4FD6-A147-B4672138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0" y="1551367"/>
            <a:ext cx="7004538" cy="1325563"/>
          </a:xfrm>
        </p:spPr>
        <p:txBody>
          <a:bodyPr/>
          <a:lstStyle/>
          <a:p>
            <a:r>
              <a:rPr lang="en-US" dirty="0"/>
              <a:t>ERC721 Utility Token for Water Banking in Wyoming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9B64E-09BF-40A0-A5BE-7C03FF3B1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46" y="2468183"/>
            <a:ext cx="10515600" cy="4351338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2018 pilot Wyoming water conservation project pays farmers approximately $2.2 million for conserving 14,600 acre feet of water</a:t>
            </a:r>
          </a:p>
          <a:p>
            <a:r>
              <a:rPr lang="en-US" dirty="0"/>
              <a:t>Senator Hicks estimated that Water Banking could conserve 400,000 acre feet of water if the water was claimed by Wyoming and not left as system water</a:t>
            </a:r>
          </a:p>
          <a:p>
            <a:r>
              <a:rPr lang="en-US" dirty="0"/>
              <a:t>ERC721 Utility token could enable tracking of water to solve weaknesses of the current pilot and enable Wyoming Water Banking</a:t>
            </a:r>
          </a:p>
          <a:p>
            <a:r>
              <a:rPr lang="en-US" dirty="0"/>
              <a:t>Conserved Wyoming water “ought to have a bucking bronco on it,” Wyoming State Engineer Pat Tyrrell said.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42E6F6-03E6-422E-979E-8B5C49033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801" y="0"/>
            <a:ext cx="2952199" cy="22141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E7813A-01B3-44C4-9EE0-30DDC5FEB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430" y="38479"/>
            <a:ext cx="4202724" cy="157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54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250</Words>
  <Application>Microsoft Office PowerPoint</Application>
  <PresentationFormat>Widescreen</PresentationFormat>
  <Paragraphs>48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Relevant Challenges</vt:lpstr>
      <vt:lpstr>Utility Token Platform for Conserving Water Resources in Wyoming</vt:lpstr>
      <vt:lpstr>PowerPoint Presentation</vt:lpstr>
      <vt:lpstr>ERC721 Utility Token for Water Banking in Wyoming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Plunkett</dc:creator>
  <cp:lastModifiedBy>Tom Plunkett</cp:lastModifiedBy>
  <cp:revision>41</cp:revision>
  <dcterms:created xsi:type="dcterms:W3CDTF">2018-09-08T14:44:42Z</dcterms:created>
  <dcterms:modified xsi:type="dcterms:W3CDTF">2018-09-09T16:19:40Z</dcterms:modified>
</cp:coreProperties>
</file>

<file path=docProps/thumbnail.jpeg>
</file>